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485" r:id="rId2"/>
    <p:sldId id="479" r:id="rId3"/>
    <p:sldId id="486" r:id="rId4"/>
    <p:sldId id="492" r:id="rId5"/>
    <p:sldId id="499" r:id="rId6"/>
    <p:sldId id="493" r:id="rId7"/>
    <p:sldId id="494" r:id="rId8"/>
    <p:sldId id="495" r:id="rId9"/>
    <p:sldId id="500" r:id="rId10"/>
    <p:sldId id="501" r:id="rId11"/>
    <p:sldId id="502" r:id="rId12"/>
    <p:sldId id="491" r:id="rId13"/>
    <p:sldId id="490" r:id="rId14"/>
    <p:sldId id="487" r:id="rId15"/>
    <p:sldId id="488" r:id="rId16"/>
    <p:sldId id="4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54"/>
    <p:restoredTop sz="95918"/>
  </p:normalViewPr>
  <p:slideViewPr>
    <p:cSldViewPr snapToGrid="0" snapToObjects="1">
      <p:cViewPr varScale="1">
        <p:scale>
          <a:sx n="125" d="100"/>
          <a:sy n="125" d="100"/>
        </p:scale>
        <p:origin x="72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6D3E9-CB9A-F344-AC12-747E77E05BD1}"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A4D18-6766-AF4E-9861-D2D199E0DD39}" type="slidenum">
              <a:rPr lang="en-US" smtClean="0"/>
              <a:t>‹#›</a:t>
            </a:fld>
            <a:endParaRPr lang="en-US"/>
          </a:p>
        </p:txBody>
      </p:sp>
    </p:spTree>
    <p:extLst>
      <p:ext uri="{BB962C8B-B14F-4D97-AF65-F5344CB8AC3E}">
        <p14:creationId xmlns:p14="http://schemas.microsoft.com/office/powerpoint/2010/main" val="276230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9730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3550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3832516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63236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70815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5732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101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31651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378810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262916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4139917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351751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889519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cs typeface="+mn-cs"/>
            </a:endParaRPr>
          </a:p>
        </p:txBody>
      </p:sp>
    </p:spTree>
    <p:extLst>
      <p:ext uri="{BB962C8B-B14F-4D97-AF65-F5344CB8AC3E}">
        <p14:creationId xmlns:p14="http://schemas.microsoft.com/office/powerpoint/2010/main" val="1221300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3971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5210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696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Click icon to add picture</a:t>
            </a:r>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Tree>
    <p:extLst>
      <p:ext uri="{BB962C8B-B14F-4D97-AF65-F5344CB8AC3E}">
        <p14:creationId xmlns:p14="http://schemas.microsoft.com/office/powerpoint/2010/main" val="200644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330" y="1861441"/>
            <a:ext cx="10327340"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917987" y="570156"/>
            <a:ext cx="10341684"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427176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dirty="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474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2859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92696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654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849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65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398551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3.jpeg"/><Relationship Id="rId1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80484" y="6161089"/>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400D180B-0554-7143-BE94-51A220C66786}" type="datetime1">
              <a:rPr lang="en-US"/>
              <a:pPr>
                <a:defRPr/>
              </a:pPr>
              <a:t>10/15/19</a:t>
            </a:fld>
            <a:endParaRPr lang="en-US" dirty="0"/>
          </a:p>
        </p:txBody>
      </p:sp>
      <p:sp>
        <p:nvSpPr>
          <p:cNvPr id="5" name="Footer Placeholder 4"/>
          <p:cNvSpPr>
            <a:spLocks noGrp="1"/>
          </p:cNvSpPr>
          <p:nvPr>
            <p:ph type="ftr" sz="quarter" idx="3"/>
          </p:nvPr>
        </p:nvSpPr>
        <p:spPr>
          <a:xfrm>
            <a:off x="4165600" y="6161089"/>
            <a:ext cx="3860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8851900" y="6161089"/>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532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90BBCD-FDDA-0F4A-B47A-96CC19483A28}"/>
              </a:ext>
            </a:extLst>
          </p:cNvPr>
          <p:cNvSpPr>
            <a:spLocks noGrp="1"/>
          </p:cNvSpPr>
          <p:nvPr>
            <p:ph type="ctrTitle"/>
          </p:nvPr>
        </p:nvSpPr>
        <p:spPr/>
        <p:txBody>
          <a:bodyPr/>
          <a:lstStyle/>
          <a:p>
            <a:r>
              <a:rPr lang="en-US" i="1" dirty="0" smtClean="0"/>
              <a:t>Why Axis? </a:t>
            </a:r>
            <a:r>
              <a:rPr lang="en-US" dirty="0"/>
              <a:t>Explores the Boston Marathon</a:t>
            </a:r>
          </a:p>
        </p:txBody>
      </p:sp>
      <p:sp>
        <p:nvSpPr>
          <p:cNvPr id="3" name="Subtitle 2">
            <a:extLst>
              <a:ext uri="{FF2B5EF4-FFF2-40B4-BE49-F238E27FC236}">
                <a16:creationId xmlns:a16="http://schemas.microsoft.com/office/drawing/2014/main" xmlns="" id="{C54CD55A-39C0-3449-89E3-703875514DF1}"/>
              </a:ext>
            </a:extLst>
          </p:cNvPr>
          <p:cNvSpPr>
            <a:spLocks noGrp="1"/>
          </p:cNvSpPr>
          <p:nvPr>
            <p:ph type="subTitle" idx="1"/>
          </p:nvPr>
        </p:nvSpPr>
        <p:spPr>
          <a:xfrm>
            <a:off x="480505" y="3385225"/>
            <a:ext cx="5735025" cy="1505061"/>
          </a:xfrm>
        </p:spPr>
        <p:txBody>
          <a:bodyPr/>
          <a:lstStyle/>
          <a:p>
            <a:r>
              <a:rPr lang="en-US" smtClean="0"/>
              <a:t>DATS </a:t>
            </a:r>
            <a:r>
              <a:rPr lang="en-US" dirty="0" smtClean="0"/>
              <a:t>6101: Mid-Term Presentation</a:t>
            </a:r>
          </a:p>
          <a:p>
            <a:r>
              <a:rPr lang="en-US" dirty="0" smtClean="0"/>
              <a:t>October 15, 2019</a:t>
            </a:r>
            <a:endParaRPr lang="en-US" dirty="0"/>
          </a:p>
        </p:txBody>
      </p:sp>
    </p:spTree>
    <p:extLst>
      <p:ext uri="{BB962C8B-B14F-4D97-AF65-F5344CB8AC3E}">
        <p14:creationId xmlns:p14="http://schemas.microsoft.com/office/powerpoint/2010/main" val="174452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Analysis of Past Races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3" y="805877"/>
            <a:ext cx="4929087" cy="4708981"/>
          </a:xfrm>
          <a:prstGeom prst="rect">
            <a:avLst/>
          </a:prstGeom>
          <a:noFill/>
        </p:spPr>
        <p:txBody>
          <a:bodyPr wrap="square" rtlCol="0">
            <a:spAutoFit/>
          </a:bodyPr>
          <a:lstStyle/>
          <a:p>
            <a:pPr marL="342900" indent="-342900">
              <a:buFont typeface="Wingdings" pitchFamily="2" charset="2"/>
              <a:buChar char="§"/>
            </a:pPr>
            <a:r>
              <a:rPr lang="en-US" sz="2000" dirty="0">
                <a:solidFill>
                  <a:prstClr val="black"/>
                </a:solidFill>
                <a:latin typeface="Arial" panose="020B0604020202020204" pitchFamily="34" charset="0"/>
                <a:cs typeface="Arial" panose="020B0604020202020204" pitchFamily="34" charset="0"/>
              </a:rPr>
              <a:t>As we can see from the plot, there is very slight increase in average official time for top four countries with highest number of runners over the three years. </a:t>
            </a:r>
          </a:p>
          <a:p>
            <a:pPr marL="342900" indent="-342900">
              <a:buFont typeface="Wingdings" pitchFamily="2" charset="2"/>
              <a:buChar char="§"/>
            </a:pPr>
            <a:r>
              <a:rPr lang="en-US" sz="2000" dirty="0">
                <a:solidFill>
                  <a:prstClr val="black"/>
                </a:solidFill>
                <a:latin typeface="Arial" panose="020B0604020202020204" pitchFamily="34" charset="0"/>
                <a:cs typeface="Arial" panose="020B0604020202020204" pitchFamily="34" charset="0"/>
              </a:rPr>
              <a:t>ANOVA analysis of the three means of the finishing time returned a high p value, meaning we fail to reject the null hypothesis that the means from the three years are the same.</a:t>
            </a:r>
          </a:p>
          <a:p>
            <a:pPr marL="342900" indent="-342900">
              <a:buFont typeface="Wingdings" pitchFamily="2" charset="2"/>
              <a:buChar char="§"/>
            </a:pPr>
            <a:r>
              <a:rPr lang="en-US" sz="2000" dirty="0">
                <a:solidFill>
                  <a:prstClr val="black"/>
                </a:solidFill>
                <a:latin typeface="Arial" panose="020B0604020202020204" pitchFamily="34" charset="0"/>
                <a:cs typeface="Arial" panose="020B0604020202020204" pitchFamily="34" charset="0"/>
              </a:rPr>
              <a:t>In a z-test of average finishing times between first-time runners and repeat runners, we found a low p value which means we reject the null that there is no difference between the means.</a:t>
            </a:r>
          </a:p>
        </p:txBody>
      </p:sp>
      <p:pic>
        <p:nvPicPr>
          <p:cNvPr id="2" name="Picture 1">
            <a:extLst>
              <a:ext uri="{FF2B5EF4-FFF2-40B4-BE49-F238E27FC236}">
                <a16:creationId xmlns:a16="http://schemas.microsoft.com/office/drawing/2014/main" xmlns="" id="{1772DC6F-9762-9741-8CD7-0415A2635EB9}"/>
              </a:ext>
            </a:extLst>
          </p:cNvPr>
          <p:cNvPicPr>
            <a:picLocks noChangeAspect="1"/>
          </p:cNvPicPr>
          <p:nvPr/>
        </p:nvPicPr>
        <p:blipFill>
          <a:blip r:embed="rId3"/>
          <a:stretch>
            <a:fillRect/>
          </a:stretch>
        </p:blipFill>
        <p:spPr>
          <a:xfrm>
            <a:off x="5159060" y="901148"/>
            <a:ext cx="6273085" cy="4480775"/>
          </a:xfrm>
          <a:prstGeom prst="rect">
            <a:avLst/>
          </a:prstGeom>
        </p:spPr>
      </p:pic>
    </p:spTree>
    <p:extLst>
      <p:ext uri="{BB962C8B-B14F-4D97-AF65-F5344CB8AC3E}">
        <p14:creationId xmlns:p14="http://schemas.microsoft.com/office/powerpoint/2010/main" val="1519678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7B954CF-A5EA-3245-86BA-970B40A30512}"/>
              </a:ext>
            </a:extLst>
          </p:cNvPr>
          <p:cNvSpPr txBox="1"/>
          <p:nvPr/>
        </p:nvSpPr>
        <p:spPr>
          <a:xfrm>
            <a:off x="211115" y="291548"/>
            <a:ext cx="11732055"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Arial" panose="020B0604020202020204" pitchFamily="34" charset="0"/>
                <a:cs typeface="Arial" panose="020B0604020202020204" pitchFamily="34" charset="0"/>
              </a:rPr>
              <a:t>Analysis of Past Races</a:t>
            </a:r>
            <a:endParaRPr lang="en-US" sz="24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41C8F8F4-71BB-4166-B23A-4C06797F31D7}"/>
              </a:ext>
            </a:extLst>
          </p:cNvPr>
          <p:cNvPicPr>
            <a:picLocks noChangeAspect="1"/>
          </p:cNvPicPr>
          <p:nvPr/>
        </p:nvPicPr>
        <p:blipFill>
          <a:blip r:embed="rId3"/>
          <a:stretch>
            <a:fillRect/>
          </a:stretch>
        </p:blipFill>
        <p:spPr>
          <a:xfrm>
            <a:off x="211116" y="957823"/>
            <a:ext cx="3867826" cy="2968719"/>
          </a:xfrm>
          <a:prstGeom prst="rect">
            <a:avLst/>
          </a:prstGeom>
        </p:spPr>
      </p:pic>
      <p:pic>
        <p:nvPicPr>
          <p:cNvPr id="7" name="Picture 6">
            <a:extLst>
              <a:ext uri="{FF2B5EF4-FFF2-40B4-BE49-F238E27FC236}">
                <a16:creationId xmlns:a16="http://schemas.microsoft.com/office/drawing/2014/main" xmlns="" id="{4E57A60E-ED3F-4195-9FE3-A592BB4F0D50}"/>
              </a:ext>
            </a:extLst>
          </p:cNvPr>
          <p:cNvPicPr>
            <a:picLocks noChangeAspect="1"/>
          </p:cNvPicPr>
          <p:nvPr/>
        </p:nvPicPr>
        <p:blipFill>
          <a:blip r:embed="rId4"/>
          <a:stretch>
            <a:fillRect/>
          </a:stretch>
        </p:blipFill>
        <p:spPr>
          <a:xfrm>
            <a:off x="4240306" y="957823"/>
            <a:ext cx="3639670" cy="2861142"/>
          </a:xfrm>
          <a:prstGeom prst="rect">
            <a:avLst/>
          </a:prstGeom>
        </p:spPr>
      </p:pic>
      <p:pic>
        <p:nvPicPr>
          <p:cNvPr id="8" name="Picture 7">
            <a:extLst>
              <a:ext uri="{FF2B5EF4-FFF2-40B4-BE49-F238E27FC236}">
                <a16:creationId xmlns:a16="http://schemas.microsoft.com/office/drawing/2014/main" xmlns="" id="{6D1C2A0F-E5D4-4EBB-A192-8259C06D7C21}"/>
              </a:ext>
            </a:extLst>
          </p:cNvPr>
          <p:cNvPicPr>
            <a:picLocks noChangeAspect="1"/>
          </p:cNvPicPr>
          <p:nvPr/>
        </p:nvPicPr>
        <p:blipFill>
          <a:blip r:embed="rId5"/>
          <a:stretch>
            <a:fillRect/>
          </a:stretch>
        </p:blipFill>
        <p:spPr>
          <a:xfrm>
            <a:off x="8041339" y="957823"/>
            <a:ext cx="3702985" cy="2968719"/>
          </a:xfrm>
          <a:prstGeom prst="rect">
            <a:avLst/>
          </a:prstGeom>
        </p:spPr>
      </p:pic>
      <p:sp>
        <p:nvSpPr>
          <p:cNvPr id="9" name="TextBox 8">
            <a:extLst>
              <a:ext uri="{FF2B5EF4-FFF2-40B4-BE49-F238E27FC236}">
                <a16:creationId xmlns:a16="http://schemas.microsoft.com/office/drawing/2014/main" xmlns="" id="{AF25FDD3-EF24-4579-A7DC-4649EBCB0B0D}"/>
              </a:ext>
            </a:extLst>
          </p:cNvPr>
          <p:cNvSpPr txBox="1"/>
          <p:nvPr/>
        </p:nvSpPr>
        <p:spPr>
          <a:xfrm>
            <a:off x="367553" y="4168588"/>
            <a:ext cx="11376771"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Performance of 30-34 age group is better compared to other age groups across all the years</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986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Nationality/Continent Analysis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Will nationality affect finishing time?  Specific questions include:</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Is marathon time same in different nationality/continents? If not, how is the difference?</a:t>
            </a:r>
          </a:p>
          <a:p>
            <a:pPr marL="800100" lvl="1" indent="-342900">
              <a:buFont typeface="Wingdings" pitchFamily="2" charset="2"/>
              <a:buChar cha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Will the difference exist among fast runners?</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Would nationality/continent be independent with finish time?</a:t>
            </a:r>
          </a:p>
        </p:txBody>
      </p:sp>
      <p:pic>
        <p:nvPicPr>
          <p:cNvPr id="7" name="Picture 6">
            <a:extLst>
              <a:ext uri="{FF2B5EF4-FFF2-40B4-BE49-F238E27FC236}">
                <a16:creationId xmlns:a16="http://schemas.microsoft.com/office/drawing/2014/main" xmlns="" id="{98D8C325-3EF2-40E6-BF65-B7F4499BD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3994"/>
            <a:ext cx="6053411" cy="4207961"/>
          </a:xfrm>
          <a:prstGeom prst="rect">
            <a:avLst/>
          </a:prstGeom>
          <a:ln>
            <a:solidFill>
              <a:schemeClr val="tx1"/>
            </a:solidFill>
          </a:ln>
        </p:spPr>
      </p:pic>
      <p:pic>
        <p:nvPicPr>
          <p:cNvPr id="8" name="Picture 7">
            <a:extLst>
              <a:ext uri="{FF2B5EF4-FFF2-40B4-BE49-F238E27FC236}">
                <a16:creationId xmlns:a16="http://schemas.microsoft.com/office/drawing/2014/main" xmlns="" id="{1B865FCE-01DD-480F-A17F-46E948179755}"/>
              </a:ext>
            </a:extLst>
          </p:cNvPr>
          <p:cNvPicPr>
            <a:picLocks noChangeAspect="1"/>
          </p:cNvPicPr>
          <p:nvPr/>
        </p:nvPicPr>
        <p:blipFill>
          <a:blip r:embed="rId4"/>
          <a:stretch>
            <a:fillRect/>
          </a:stretch>
        </p:blipFill>
        <p:spPr>
          <a:xfrm>
            <a:off x="6138589" y="2423994"/>
            <a:ext cx="6003471" cy="4207961"/>
          </a:xfrm>
          <a:prstGeom prst="rect">
            <a:avLst/>
          </a:prstGeom>
          <a:ln>
            <a:solidFill>
              <a:schemeClr val="tx1"/>
            </a:solidFill>
          </a:ln>
        </p:spPr>
      </p:pic>
    </p:spTree>
    <p:extLst>
      <p:ext uri="{BB962C8B-B14F-4D97-AF65-F5344CB8AC3E}">
        <p14:creationId xmlns:p14="http://schemas.microsoft.com/office/powerpoint/2010/main" val="264546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8D8458D-CC40-41C6-A6F3-5E0465A714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88" y="2823484"/>
            <a:ext cx="5743978" cy="4004830"/>
          </a:xfrm>
          <a:ln>
            <a:solidFill>
              <a:schemeClr val="tx1"/>
            </a:solidFill>
          </a:ln>
        </p:spPr>
      </p:pic>
      <p:sp>
        <p:nvSpPr>
          <p:cNvPr id="6" name="Title 2">
            <a:extLst>
              <a:ext uri="{FF2B5EF4-FFF2-40B4-BE49-F238E27FC236}">
                <a16:creationId xmlns:a16="http://schemas.microsoft.com/office/drawing/2014/main" xmlns="" id="{0B9F593C-C056-4479-929B-1E070A7348DE}"/>
              </a:ext>
            </a:extLst>
          </p:cNvPr>
          <p:cNvSpPr txBox="1">
            <a:spLocks/>
          </p:cNvSpPr>
          <p:nvPr/>
        </p:nvSpPr>
        <p:spPr>
          <a:xfrm>
            <a:off x="1354238" y="313440"/>
            <a:ext cx="8750461" cy="587708"/>
          </a:xfrm>
          <a:prstGeom prst="rect">
            <a:avLst/>
          </a:prstGeom>
        </p:spPr>
        <p:txBody>
          <a:bodyPr/>
          <a:lst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Continent ANOVA &amp; Chi-Test Analysis</a:t>
            </a:r>
          </a:p>
        </p:txBody>
      </p:sp>
      <p:pic>
        <p:nvPicPr>
          <p:cNvPr id="7" name="Picture 6">
            <a:extLst>
              <a:ext uri="{FF2B5EF4-FFF2-40B4-BE49-F238E27FC236}">
                <a16:creationId xmlns:a16="http://schemas.microsoft.com/office/drawing/2014/main" xmlns="" id="{8217BF90-770E-4A26-886B-799A9BF7B149}"/>
              </a:ext>
            </a:extLst>
          </p:cNvPr>
          <p:cNvPicPr>
            <a:picLocks noChangeAspect="1"/>
          </p:cNvPicPr>
          <p:nvPr/>
        </p:nvPicPr>
        <p:blipFill rotWithShape="1">
          <a:blip r:embed="rId3"/>
          <a:srcRect l="1778" t="1950" b="4967"/>
          <a:stretch/>
        </p:blipFill>
        <p:spPr>
          <a:xfrm>
            <a:off x="5979468" y="2837169"/>
            <a:ext cx="6083743" cy="3991145"/>
          </a:xfrm>
          <a:prstGeom prst="rect">
            <a:avLst/>
          </a:prstGeom>
          <a:ln>
            <a:solidFill>
              <a:schemeClr val="tx1"/>
            </a:solidFill>
          </a:ln>
        </p:spPr>
      </p:pic>
      <p:sp>
        <p:nvSpPr>
          <p:cNvPr id="11" name="TextBox 10">
            <a:extLst>
              <a:ext uri="{FF2B5EF4-FFF2-40B4-BE49-F238E27FC236}">
                <a16:creationId xmlns:a16="http://schemas.microsoft.com/office/drawing/2014/main" xmlns="" id="{C364512B-63BB-4C0A-A04C-3EB5B60F9EE6}"/>
              </a:ext>
            </a:extLst>
          </p:cNvPr>
          <p:cNvSpPr txBox="1"/>
          <p:nvPr/>
        </p:nvSpPr>
        <p:spPr>
          <a:xfrm>
            <a:off x="229972" y="901148"/>
            <a:ext cx="11732055" cy="1938992"/>
          </a:xfrm>
          <a:prstGeom prst="rect">
            <a:avLst/>
          </a:prstGeom>
          <a:noFill/>
        </p:spPr>
        <p:txBody>
          <a:bodyPr wrap="square" rtlCol="0">
            <a:spAutoFit/>
          </a:bodyPr>
          <a:lstStyle/>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We randomly pick 50 samples from each group and do </a:t>
            </a:r>
            <a:r>
              <a:rPr lang="en-US" sz="2000" dirty="0" err="1">
                <a:latin typeface="Arial" panose="020B0604020202020204" pitchFamily="34" charset="0"/>
                <a:cs typeface="Arial" panose="020B0604020202020204" pitchFamily="34" charset="0"/>
              </a:rPr>
              <a:t>anova</a:t>
            </a:r>
            <a:r>
              <a:rPr lang="en-US" sz="2000" dirty="0">
                <a:latin typeface="Arial" panose="020B0604020202020204" pitchFamily="34" charset="0"/>
                <a:cs typeface="Arial" panose="020B0604020202020204" pitchFamily="34" charset="0"/>
              </a:rPr>
              <a:t> test. P value is very slow, so we reject the null hypothesis. Hoc test shows no difference in Oceania &amp; Americas, Oceania &amp; Europe.</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For top 25</a:t>
            </a:r>
            <a:r>
              <a:rPr lang="en-US" altLang="zh-CN" sz="2000" dirty="0">
                <a:latin typeface="Arial" panose="020B0604020202020204" pitchFamily="34" charset="0"/>
                <a:cs typeface="Arial" panose="020B0604020202020204" pitchFamily="34" charset="0"/>
              </a:rPr>
              <a:t>% fast runners, p value is still small in </a:t>
            </a:r>
            <a:r>
              <a:rPr lang="en-US" altLang="zh-CN" sz="2000" dirty="0" err="1">
                <a:latin typeface="Arial" panose="020B0604020202020204" pitchFamily="34" charset="0"/>
                <a:cs typeface="Arial" panose="020B0604020202020204" pitchFamily="34" charset="0"/>
              </a:rPr>
              <a:t>anova</a:t>
            </a:r>
            <a:r>
              <a:rPr lang="en-US" altLang="zh-CN" sz="2000" dirty="0">
                <a:latin typeface="Arial" panose="020B0604020202020204" pitchFamily="34" charset="0"/>
                <a:cs typeface="Arial" panose="020B0604020202020204" pitchFamily="34" charset="0"/>
              </a:rPr>
              <a:t> test, and hoc test shows Africa is different from others</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P value is small in chi-test, so continent has effect on Finish time. </a:t>
            </a:r>
          </a:p>
        </p:txBody>
      </p:sp>
    </p:spTree>
    <p:extLst>
      <p:ext uri="{BB962C8B-B14F-4D97-AF65-F5344CB8AC3E}">
        <p14:creationId xmlns:p14="http://schemas.microsoft.com/office/powerpoint/2010/main" val="357274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Home State Analysis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212365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How much does your home state affect your finishing time?  Specific </a:t>
            </a:r>
            <a:r>
              <a:rPr lang="en-US" sz="2200" dirty="0" err="1">
                <a:latin typeface="Arial" panose="020B0604020202020204" pitchFamily="34" charset="0"/>
                <a:cs typeface="Arial" panose="020B0604020202020204" pitchFamily="34" charset="0"/>
              </a:rPr>
              <a:t>subquestions</a:t>
            </a:r>
            <a:r>
              <a:rPr lang="en-US" sz="2200" dirty="0">
                <a:latin typeface="Arial" panose="020B0604020202020204" pitchFamily="34" charset="0"/>
                <a:cs typeface="Arial" panose="020B0604020202020204" pitchFamily="34" charset="0"/>
              </a:rPr>
              <a:t> include:</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How do runners from Massachusetts, the home state of the marathon, compare to the rest of the runners?  </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Are the top three states' average finishing times similar?</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Are there states that are particularly faster or slower than others? </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Are there any trends across different regions?</a:t>
            </a:r>
          </a:p>
        </p:txBody>
      </p:sp>
      <p:pic>
        <p:nvPicPr>
          <p:cNvPr id="6" name="Picture 5">
            <a:extLst>
              <a:ext uri="{FF2B5EF4-FFF2-40B4-BE49-F238E27FC236}">
                <a16:creationId xmlns:a16="http://schemas.microsoft.com/office/drawing/2014/main" xmlns="" id="{2C494E03-7B48-7449-B847-E884B93DFEFD}"/>
              </a:ext>
            </a:extLst>
          </p:cNvPr>
          <p:cNvPicPr>
            <a:picLocks noChangeAspect="1"/>
          </p:cNvPicPr>
          <p:nvPr/>
        </p:nvPicPr>
        <p:blipFill>
          <a:blip r:embed="rId3"/>
          <a:stretch>
            <a:fillRect/>
          </a:stretch>
        </p:blipFill>
        <p:spPr>
          <a:xfrm>
            <a:off x="0" y="3082752"/>
            <a:ext cx="5898523" cy="3539113"/>
          </a:xfrm>
          <a:prstGeom prst="rect">
            <a:avLst/>
          </a:prstGeom>
          <a:ln>
            <a:solidFill>
              <a:schemeClr val="tx1"/>
            </a:solidFill>
          </a:ln>
        </p:spPr>
      </p:pic>
      <p:pic>
        <p:nvPicPr>
          <p:cNvPr id="5" name="Picture 4">
            <a:extLst>
              <a:ext uri="{FF2B5EF4-FFF2-40B4-BE49-F238E27FC236}">
                <a16:creationId xmlns:a16="http://schemas.microsoft.com/office/drawing/2014/main" xmlns="" id="{79BFC93A-70BC-3341-96D3-734897D4E65C}"/>
              </a:ext>
            </a:extLst>
          </p:cNvPr>
          <p:cNvPicPr>
            <a:picLocks noChangeAspect="1"/>
          </p:cNvPicPr>
          <p:nvPr/>
        </p:nvPicPr>
        <p:blipFill>
          <a:blip r:embed="rId4"/>
          <a:stretch>
            <a:fillRect/>
          </a:stretch>
        </p:blipFill>
        <p:spPr>
          <a:xfrm>
            <a:off x="6096000" y="3082751"/>
            <a:ext cx="5898523" cy="3539114"/>
          </a:xfrm>
          <a:prstGeom prst="rect">
            <a:avLst/>
          </a:prstGeom>
          <a:ln>
            <a:solidFill>
              <a:schemeClr val="tx1"/>
            </a:solidFill>
          </a:ln>
        </p:spPr>
      </p:pic>
    </p:spTree>
    <p:extLst>
      <p:ext uri="{BB962C8B-B14F-4D97-AF65-F5344CB8AC3E}">
        <p14:creationId xmlns:p14="http://schemas.microsoft.com/office/powerpoint/2010/main" val="604914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Home State Analysis Conclusions</a:t>
            </a:r>
          </a:p>
        </p:txBody>
      </p:sp>
      <p:pic>
        <p:nvPicPr>
          <p:cNvPr id="2" name="Picture 1">
            <a:extLst>
              <a:ext uri="{FF2B5EF4-FFF2-40B4-BE49-F238E27FC236}">
                <a16:creationId xmlns:a16="http://schemas.microsoft.com/office/drawing/2014/main" xmlns="" id="{789F1776-AAA8-9142-BEE4-1304804D82A3}"/>
              </a:ext>
            </a:extLst>
          </p:cNvPr>
          <p:cNvPicPr>
            <a:picLocks noChangeAspect="1"/>
          </p:cNvPicPr>
          <p:nvPr/>
        </p:nvPicPr>
        <p:blipFill>
          <a:blip r:embed="rId3"/>
          <a:stretch>
            <a:fillRect/>
          </a:stretch>
        </p:blipFill>
        <p:spPr>
          <a:xfrm>
            <a:off x="149896" y="3226835"/>
            <a:ext cx="5946104" cy="3567663"/>
          </a:xfrm>
          <a:prstGeom prst="rect">
            <a:avLst/>
          </a:prstGeom>
          <a:ln>
            <a:solidFill>
              <a:schemeClr val="tx1"/>
            </a:solidFill>
          </a:ln>
        </p:spPr>
      </p:pic>
      <p:pic>
        <p:nvPicPr>
          <p:cNvPr id="7" name="Picture 6">
            <a:extLst>
              <a:ext uri="{FF2B5EF4-FFF2-40B4-BE49-F238E27FC236}">
                <a16:creationId xmlns:a16="http://schemas.microsoft.com/office/drawing/2014/main" xmlns="" id="{715B0E8F-B5C0-4A43-B4DD-7AB60E420C64}"/>
              </a:ext>
            </a:extLst>
          </p:cNvPr>
          <p:cNvPicPr>
            <a:picLocks noChangeAspect="1"/>
          </p:cNvPicPr>
          <p:nvPr/>
        </p:nvPicPr>
        <p:blipFill>
          <a:blip r:embed="rId4"/>
          <a:stretch>
            <a:fillRect/>
          </a:stretch>
        </p:blipFill>
        <p:spPr>
          <a:xfrm>
            <a:off x="6198286" y="3226837"/>
            <a:ext cx="5946104" cy="3567662"/>
          </a:xfrm>
          <a:prstGeom prst="rect">
            <a:avLst/>
          </a:prstGeom>
          <a:ln>
            <a:solidFill>
              <a:schemeClr val="tx1"/>
            </a:solidFill>
          </a:ln>
        </p:spPr>
      </p:pic>
      <p:sp>
        <p:nvSpPr>
          <p:cNvPr id="8" name="TextBox 7">
            <a:extLst>
              <a:ext uri="{FF2B5EF4-FFF2-40B4-BE49-F238E27FC236}">
                <a16:creationId xmlns:a16="http://schemas.microsoft.com/office/drawing/2014/main" xmlns="" id="{BE8047F1-C3E7-F64F-838A-B8BD4225413B}"/>
              </a:ext>
            </a:extLst>
          </p:cNvPr>
          <p:cNvSpPr txBox="1"/>
          <p:nvPr/>
        </p:nvSpPr>
        <p:spPr>
          <a:xfrm>
            <a:off x="229972" y="901148"/>
            <a:ext cx="11936628" cy="2246769"/>
          </a:xfrm>
          <a:prstGeom prst="rect">
            <a:avLst/>
          </a:prstGeom>
          <a:noFill/>
        </p:spPr>
        <p:txBody>
          <a:bodyPr wrap="square" rtlCol="0">
            <a:spAutoFit/>
          </a:bodyPr>
          <a:lstStyle/>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We conducted an ANOVA analysis of the top 3 states (MA, NY, CA) and found a low p-value which caused us to reject the null hypothesis that there is no difference in means.</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We conducted a two-sample T-test between average finishing times in New England vs the rest of the country, and found found a low p-value which caused us to reject the null hypothesis that there is no difference in means.</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We conducted an ANOVA analysis of all non-New England states means and found a high p-value, which led us to not reject the null that there is no difference in mean.</a:t>
            </a:r>
          </a:p>
        </p:txBody>
      </p:sp>
    </p:spTree>
    <p:extLst>
      <p:ext uri="{BB962C8B-B14F-4D97-AF65-F5344CB8AC3E}">
        <p14:creationId xmlns:p14="http://schemas.microsoft.com/office/powerpoint/2010/main" val="2636410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Final Thoughts </a:t>
            </a:r>
            <a:r>
              <a:rPr lang="en-US" sz="2800" b="1">
                <a:solidFill>
                  <a:schemeClr val="tx1">
                    <a:lumMod val="65000"/>
                    <a:lumOff val="35000"/>
                  </a:schemeClr>
                </a:solidFill>
                <a:latin typeface="Arial" panose="020B0604020202020204" pitchFamily="34" charset="0"/>
                <a:cs typeface="Arial" panose="020B0604020202020204" pitchFamily="34" charset="0"/>
              </a:rPr>
              <a:t>and Conclusions</a:t>
            </a:r>
            <a:endParaRPr lang="en-US" sz="2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BE8047F1-C3E7-F64F-838A-B8BD4225413B}"/>
              </a:ext>
            </a:extLst>
          </p:cNvPr>
          <p:cNvSpPr txBox="1"/>
          <p:nvPr/>
        </p:nvSpPr>
        <p:spPr>
          <a:xfrm>
            <a:off x="229972" y="901148"/>
            <a:ext cx="11936628" cy="4093428"/>
          </a:xfrm>
          <a:prstGeom prst="rect">
            <a:avLst/>
          </a:prstGeom>
          <a:noFill/>
        </p:spPr>
        <p:txBody>
          <a:bodyPr wrap="square" rtlCol="0">
            <a:spAutoFit/>
          </a:bodyPr>
          <a:lstStyle/>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Women’s finishing time is slower than men’s on average (228.9 vs 249.1 minutes</a:t>
            </a:r>
            <a:r>
              <a:rPr lang="en-US" sz="2000" dirty="0" smtClean="0">
                <a:latin typeface="Arial" panose="020B0604020202020204" pitchFamily="34" charset="0"/>
                <a:cs typeface="Arial" panose="020B0604020202020204" pitchFamily="34" charset="0"/>
              </a:rPr>
              <a:t>)</a:t>
            </a:r>
          </a:p>
          <a:p>
            <a:pPr marL="800100" lvl="1" indent="-342900">
              <a:buFont typeface="Wingdings" pitchFamily="2" charset="2"/>
              <a:buChar char="§"/>
            </a:pPr>
            <a:r>
              <a:rPr lang="en-US" sz="2000" dirty="0" smtClean="0">
                <a:latin typeface="Arial" panose="020B0604020202020204" pitchFamily="34" charset="0"/>
                <a:cs typeface="Arial" panose="020B0604020202020204" pitchFamily="34" charset="0"/>
              </a:rPr>
              <a:t>How you do compared to others in the race for each quarter of the race (your rank each quarter) impacts your final rank. The last quarter ranking (30-42.195 kilometer segment) matters the most.</a:t>
            </a:r>
            <a:endParaRPr lang="en-US" sz="2000" dirty="0">
              <a:latin typeface="Arial" panose="020B0604020202020204" pitchFamily="34" charset="0"/>
              <a:cs typeface="Arial" panose="020B0604020202020204" pitchFamily="34" charset="0"/>
            </a:endParaRP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If the runner’s age is below 55, Age is really not a factor in deciding the finish run time of the marathon.  However, older runners tend to runner slower.</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Runners average finishing times over the last three years were about the same.</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Runners that have run more than one Boston Marathon in 2015-2017 ran faster on average.</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For nationality/continent, runners tend to finish in the same time, except for African runners who are much faster.  The trend is even more significant when looking at just the top 25%.</a:t>
            </a:r>
          </a:p>
          <a:p>
            <a:pPr marL="800100" lvl="1" indent="-342900">
              <a:buFont typeface="Wingdings" pitchFamily="2" charset="2"/>
              <a:buChar char="§"/>
            </a:pPr>
            <a:r>
              <a:rPr lang="en-US" sz="2000" dirty="0">
                <a:latin typeface="Arial" panose="020B0604020202020204" pitchFamily="34" charset="0"/>
                <a:cs typeface="Arial" panose="020B0604020202020204" pitchFamily="34" charset="0"/>
              </a:rPr>
              <a:t>Your home state has no significant impact on your final finishing time, unless you are from New England generally or Massachusetts specifically where average times are far slow.  We can explore this trend by looking at a correlation between distance traveled and race time, or if charity runners (who do not have to qualify for the race) are more prevalent in New England.</a:t>
            </a:r>
          </a:p>
        </p:txBody>
      </p:sp>
    </p:spTree>
    <p:extLst>
      <p:ext uri="{BB962C8B-B14F-4D97-AF65-F5344CB8AC3E}">
        <p14:creationId xmlns:p14="http://schemas.microsoft.com/office/powerpoint/2010/main" val="290385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Boston Marathon Data</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1785104"/>
          </a:xfrm>
          <a:prstGeom prst="rect">
            <a:avLst/>
          </a:prstGeom>
          <a:noFill/>
        </p:spPr>
        <p:txBody>
          <a:bodyPr wrap="square" rtlCol="0">
            <a:spAutoFit/>
          </a:bodyPr>
          <a:lstStyle/>
          <a:p>
            <a:r>
              <a:rPr lang="en-US" altLang="en-US" sz="2200" dirty="0">
                <a:latin typeface="Arial" panose="020B0604020202020204" pitchFamily="34" charset="0"/>
                <a:cs typeface="Arial" panose="020B0604020202020204" pitchFamily="34" charset="0"/>
              </a:rPr>
              <a:t>Our group chose to analyze data from the Boston Marathon in 2015-2017.  Most of our work focuses on 2017, but we conducted analysis across all three years of data.  The total size of the dataset is about 26,000 rows with 25 fields for each year.  Fields include demographic information (age, gender, hometown and/or country) for each runner, the finishing time for each runner, and periodic times runners reached certain milestones along the course.  </a:t>
            </a:r>
            <a:endParaRPr lang="en-US" sz="2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5AAE2C24-423A-2141-A7B6-6B7D4CA94204}"/>
              </a:ext>
            </a:extLst>
          </p:cNvPr>
          <p:cNvPicPr>
            <a:picLocks noChangeAspect="1"/>
          </p:cNvPicPr>
          <p:nvPr/>
        </p:nvPicPr>
        <p:blipFill>
          <a:blip r:embed="rId3"/>
          <a:stretch>
            <a:fillRect/>
          </a:stretch>
        </p:blipFill>
        <p:spPr>
          <a:xfrm>
            <a:off x="3690721" y="2791965"/>
            <a:ext cx="6664755" cy="3854450"/>
          </a:xfrm>
          <a:prstGeom prst="rect">
            <a:avLst/>
          </a:prstGeom>
        </p:spPr>
      </p:pic>
      <p:sp>
        <p:nvSpPr>
          <p:cNvPr id="7" name="Rectangle 6">
            <a:extLst>
              <a:ext uri="{FF2B5EF4-FFF2-40B4-BE49-F238E27FC236}">
                <a16:creationId xmlns:a16="http://schemas.microsoft.com/office/drawing/2014/main" xmlns="" id="{92C20119-F0FF-9148-BAC9-8051F048F3CD}"/>
              </a:ext>
            </a:extLst>
          </p:cNvPr>
          <p:cNvSpPr/>
          <p:nvPr/>
        </p:nvSpPr>
        <p:spPr>
          <a:xfrm>
            <a:off x="10418976" y="3429000"/>
            <a:ext cx="1606551" cy="1879600"/>
          </a:xfrm>
          <a:prstGeom prst="rect">
            <a:avLst/>
          </a:prstGeom>
          <a:solidFill>
            <a:schemeClr val="bg1"/>
          </a:solidFill>
        </p:spPr>
        <p:txBody>
          <a:bodyPr wrap="square">
            <a:spAutoFit/>
          </a:bodyPr>
          <a:lstStyle/>
          <a:p>
            <a:r>
              <a:rPr lang="en-US" sz="1600" dirty="0"/>
              <a:t>Geoffrey </a:t>
            </a:r>
            <a:r>
              <a:rPr lang="en-US" sz="1600" dirty="0" err="1"/>
              <a:t>Kirui</a:t>
            </a:r>
            <a:r>
              <a:rPr lang="en-US" sz="1600" dirty="0"/>
              <a:t>, of Kenya, beat American Galen Rupp by 21 seconds to win the Boston Marathon.</a:t>
            </a:r>
          </a:p>
        </p:txBody>
      </p:sp>
      <p:sp>
        <p:nvSpPr>
          <p:cNvPr id="8" name="Rectangle 7">
            <a:extLst>
              <a:ext uri="{FF2B5EF4-FFF2-40B4-BE49-F238E27FC236}">
                <a16:creationId xmlns:a16="http://schemas.microsoft.com/office/drawing/2014/main" xmlns="" id="{2FF6BE15-64A0-D440-A632-7EC5CCAA68E9}"/>
              </a:ext>
            </a:extLst>
          </p:cNvPr>
          <p:cNvSpPr/>
          <p:nvPr/>
        </p:nvSpPr>
        <p:spPr>
          <a:xfrm>
            <a:off x="370360" y="2894476"/>
            <a:ext cx="2932327" cy="2554545"/>
          </a:xfrm>
          <a:prstGeom prst="rect">
            <a:avLst/>
          </a:prstGeom>
          <a:solidFill>
            <a:schemeClr val="bg1"/>
          </a:solidFill>
        </p:spPr>
        <p:txBody>
          <a:bodyPr wrap="square">
            <a:spAutoFit/>
          </a:bodyPr>
          <a:lstStyle/>
          <a:p>
            <a:r>
              <a:rPr lang="en-US" sz="1600" dirty="0"/>
              <a:t>Boston Marathon Quick Facts</a:t>
            </a:r>
          </a:p>
          <a:p>
            <a:pPr marL="285750" indent="-285750">
              <a:buFont typeface="Arial" panose="020B0604020202020204" pitchFamily="34" charset="0"/>
              <a:buChar char="•"/>
            </a:pPr>
            <a:r>
              <a:rPr lang="en-US" sz="1600" dirty="0"/>
              <a:t>Oldest continually-run marathon in the world.</a:t>
            </a:r>
          </a:p>
          <a:p>
            <a:pPr marL="285750" indent="-285750">
              <a:buFont typeface="Arial" panose="020B0604020202020204" pitchFamily="34" charset="0"/>
              <a:buChar char="•"/>
            </a:pPr>
            <a:r>
              <a:rPr lang="en-US" sz="1600" dirty="0"/>
              <a:t>Attracts elite runners.</a:t>
            </a:r>
          </a:p>
          <a:p>
            <a:pPr marL="285750" indent="-285750">
              <a:buFont typeface="Arial" panose="020B0604020202020204" pitchFamily="34" charset="0"/>
              <a:buChar char="•"/>
            </a:pPr>
            <a:r>
              <a:rPr lang="en-US" sz="1600" dirty="0"/>
              <a:t>Must qualify with a previous Marathon, with qualifying times in the top 3-5% of all marathon times.</a:t>
            </a:r>
          </a:p>
          <a:p>
            <a:pPr marL="285750" indent="-285750">
              <a:buFont typeface="Arial" panose="020B0604020202020204" pitchFamily="34" charset="0"/>
              <a:buChar char="•"/>
            </a:pPr>
            <a:r>
              <a:rPr lang="en-US" sz="1600" dirty="0"/>
              <a:t>About 20% of participants are “charity” runners.</a:t>
            </a:r>
          </a:p>
        </p:txBody>
      </p:sp>
    </p:spTree>
    <p:extLst>
      <p:ext uri="{BB962C8B-B14F-4D97-AF65-F5344CB8AC3E}">
        <p14:creationId xmlns:p14="http://schemas.microsoft.com/office/powerpoint/2010/main" val="50565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Boston Marathon Data</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313932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Our group was interested in determining what makes a runner fast based on the data we have?  How much role, if any, does gender, age, past </a:t>
            </a:r>
            <a:r>
              <a:rPr lang="en-US" sz="2200" dirty="0" err="1">
                <a:latin typeface="Arial" panose="020B0604020202020204" pitchFamily="34" charset="0"/>
                <a:cs typeface="Arial" panose="020B0604020202020204" pitchFamily="34" charset="0"/>
              </a:rPr>
              <a:t>runnings</a:t>
            </a:r>
            <a:r>
              <a:rPr lang="en-US" sz="2200" dirty="0">
                <a:latin typeface="Arial" panose="020B0604020202020204" pitchFamily="34" charset="0"/>
                <a:cs typeface="Arial" panose="020B0604020202020204" pitchFamily="34" charset="0"/>
              </a:rPr>
              <a:t> of Boston, nationality, or home state determine a runners finial finishing time?  To answer this, our team broke this question into its component pieces.</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Analysis of </a:t>
            </a:r>
            <a:r>
              <a:rPr lang="en-US" sz="2200" dirty="0" smtClean="0">
                <a:latin typeface="Arial" panose="020B0604020202020204" pitchFamily="34" charset="0"/>
                <a:cs typeface="Arial" panose="020B0604020202020204" pitchFamily="34" charset="0"/>
              </a:rPr>
              <a:t>gender, age and interim rankings </a:t>
            </a:r>
            <a:r>
              <a:rPr lang="en-US" sz="2200" dirty="0">
                <a:latin typeface="Arial" panose="020B0604020202020204" pitchFamily="34" charset="0"/>
                <a:cs typeface="Arial" panose="020B0604020202020204" pitchFamily="34" charset="0"/>
              </a:rPr>
              <a:t>(Kay)</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Additional analysis of age (Hemanth)</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Analysis of past races (Akhil)</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Analysis of nationality (</a:t>
            </a:r>
            <a:r>
              <a:rPr lang="en-US" sz="2200" dirty="0" err="1">
                <a:latin typeface="Arial" panose="020B0604020202020204" pitchFamily="34" charset="0"/>
                <a:cs typeface="Arial" panose="020B0604020202020204" pitchFamily="34" charset="0"/>
              </a:rPr>
              <a:t>Ruijin</a:t>
            </a:r>
            <a:r>
              <a:rPr lang="en-US" sz="2200" dirty="0">
                <a:latin typeface="Arial" panose="020B0604020202020204" pitchFamily="34" charset="0"/>
                <a:cs typeface="Arial" panose="020B0604020202020204" pitchFamily="34" charset="0"/>
              </a:rPr>
              <a:t>)</a:t>
            </a:r>
          </a:p>
          <a:p>
            <a:pPr marL="800100" lvl="1" indent="-342900">
              <a:buFont typeface="Wingdings" pitchFamily="2" charset="2"/>
              <a:buChar char="§"/>
            </a:pPr>
            <a:r>
              <a:rPr lang="en-US" sz="2200" dirty="0">
                <a:latin typeface="Arial" panose="020B0604020202020204" pitchFamily="34" charset="0"/>
                <a:cs typeface="Arial" panose="020B0604020202020204" pitchFamily="34" charset="0"/>
              </a:rPr>
              <a:t>Analysis of home state (Patrick) </a:t>
            </a:r>
          </a:p>
        </p:txBody>
      </p:sp>
    </p:spTree>
    <p:extLst>
      <p:ext uri="{BB962C8B-B14F-4D97-AF65-F5344CB8AC3E}">
        <p14:creationId xmlns:p14="http://schemas.microsoft.com/office/powerpoint/2010/main" val="16084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smtClean="0">
                <a:solidFill>
                  <a:schemeClr val="tx1">
                    <a:lumMod val="65000"/>
                    <a:lumOff val="35000"/>
                  </a:schemeClr>
                </a:solidFill>
                <a:latin typeface="Arial" panose="020B0604020202020204" pitchFamily="34" charset="0"/>
                <a:cs typeface="Arial" panose="020B0604020202020204" pitchFamily="34" charset="0"/>
              </a:rPr>
              <a:t>Gender, Age, and Interim Ranking </a:t>
            </a:r>
            <a:r>
              <a:rPr lang="en-US" sz="2800" b="1" dirty="0">
                <a:solidFill>
                  <a:schemeClr val="tx1">
                    <a:lumMod val="65000"/>
                    <a:lumOff val="35000"/>
                  </a:schemeClr>
                </a:solidFill>
                <a:latin typeface="Arial" panose="020B0604020202020204" pitchFamily="34" charset="0"/>
                <a:cs typeface="Arial" panose="020B0604020202020204" pitchFamily="34" charset="0"/>
              </a:rPr>
              <a:t>Analysis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1107336"/>
            <a:ext cx="11732055" cy="2123658"/>
          </a:xfrm>
          <a:prstGeom prst="rect">
            <a:avLst/>
          </a:prstGeom>
          <a:noFill/>
        </p:spPr>
        <p:txBody>
          <a:bodyPr wrap="square" rtlCol="0">
            <a:spAutoFit/>
          </a:bodyPr>
          <a:lstStyle/>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Do men and women perform differently? Are </a:t>
            </a:r>
            <a:r>
              <a:rPr lang="en-US" sz="2200" dirty="0" smtClean="0">
                <a:solidFill>
                  <a:prstClr val="black"/>
                </a:solidFill>
                <a:latin typeface="Arial" panose="020B0604020202020204" pitchFamily="34" charset="0"/>
                <a:cs typeface="Arial" panose="020B0604020202020204" pitchFamily="34" charset="0"/>
              </a:rPr>
              <a:t>men and women</a:t>
            </a:r>
            <a:r>
              <a:rPr lang="en-US" sz="2200" dirty="0" smtClean="0">
                <a:solidFill>
                  <a:prstClr val="black"/>
                </a:solidFill>
                <a:latin typeface="Arial" panose="020B0604020202020204" pitchFamily="34" charset="0"/>
                <a:cs typeface="Arial" panose="020B0604020202020204" pitchFamily="34" charset="0"/>
              </a:rPr>
              <a:t> </a:t>
            </a:r>
            <a:r>
              <a:rPr lang="en-US" sz="2200" dirty="0">
                <a:solidFill>
                  <a:prstClr val="black"/>
                </a:solidFill>
                <a:latin typeface="Arial" panose="020B0604020202020204" pitchFamily="34" charset="0"/>
                <a:cs typeface="Arial" panose="020B0604020202020204" pitchFamily="34" charset="0"/>
              </a:rPr>
              <a:t>different in age? Are these differences statistically significant?</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Is there a relationship between performance at half time (minutes it take to get to half) and official time (time it take to finish the race</a:t>
            </a:r>
            <a:r>
              <a:rPr lang="en-US" sz="2200" dirty="0" smtClean="0">
                <a:solidFill>
                  <a:prstClr val="black"/>
                </a:solidFill>
                <a:latin typeface="Arial" panose="020B0604020202020204" pitchFamily="34" charset="0"/>
                <a:cs typeface="Arial" panose="020B0604020202020204" pitchFamily="34" charset="0"/>
              </a:rPr>
              <a:t>)? Does age affect official time?</a:t>
            </a:r>
            <a:endParaRPr lang="en-US" sz="2200" dirty="0">
              <a:solidFill>
                <a:prstClr val="black"/>
              </a:solidFill>
              <a:latin typeface="Arial" panose="020B0604020202020204" pitchFamily="34" charset="0"/>
              <a:cs typeface="Arial" panose="020B0604020202020204" pitchFamily="34" charset="0"/>
            </a:endParaRP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Does </a:t>
            </a:r>
            <a:r>
              <a:rPr lang="en-US" sz="2200" dirty="0" smtClean="0">
                <a:solidFill>
                  <a:prstClr val="black"/>
                </a:solidFill>
                <a:latin typeface="Arial" panose="020B0604020202020204" pitchFamily="34" charset="0"/>
                <a:cs typeface="Arial" panose="020B0604020202020204" pitchFamily="34" charset="0"/>
              </a:rPr>
              <a:t>your performance during </a:t>
            </a:r>
            <a:r>
              <a:rPr lang="en-US" sz="2200" dirty="0">
                <a:solidFill>
                  <a:prstClr val="black"/>
                </a:solidFill>
                <a:latin typeface="Arial" panose="020B0604020202020204" pitchFamily="34" charset="0"/>
                <a:cs typeface="Arial" panose="020B0604020202020204" pitchFamily="34" charset="0"/>
              </a:rPr>
              <a:t>each quarter of the race (rank at each quarter, only looking at </a:t>
            </a:r>
            <a:r>
              <a:rPr lang="en-US" sz="2200" dirty="0" smtClean="0">
                <a:solidFill>
                  <a:prstClr val="black"/>
                </a:solidFill>
                <a:latin typeface="Arial" panose="020B0604020202020204" pitchFamily="34" charset="0"/>
                <a:cs typeface="Arial" panose="020B0604020202020204" pitchFamily="34" charset="0"/>
              </a:rPr>
              <a:t>the segment </a:t>
            </a:r>
            <a:r>
              <a:rPr lang="en-US" sz="2200" dirty="0">
                <a:solidFill>
                  <a:prstClr val="black"/>
                </a:solidFill>
                <a:latin typeface="Arial" panose="020B0604020202020204" pitchFamily="34" charset="0"/>
                <a:cs typeface="Arial" panose="020B0604020202020204" pitchFamily="34" charset="0"/>
              </a:rPr>
              <a:t>it take to run that quarter) impact your final rank?</a:t>
            </a:r>
          </a:p>
        </p:txBody>
      </p:sp>
    </p:spTree>
    <p:extLst>
      <p:ext uri="{BB962C8B-B14F-4D97-AF65-F5344CB8AC3E}">
        <p14:creationId xmlns:p14="http://schemas.microsoft.com/office/powerpoint/2010/main" val="318510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A1621A83-ABC8-1E47-97BB-27C89972CCAB}"/>
              </a:ext>
            </a:extLst>
          </p:cNvPr>
          <p:cNvSpPr/>
          <p:nvPr/>
        </p:nvSpPr>
        <p:spPr>
          <a:xfrm>
            <a:off x="555812" y="3416741"/>
            <a:ext cx="11205882" cy="3416320"/>
          </a:xfrm>
          <a:prstGeom prst="rect">
            <a:avLst/>
          </a:prstGeom>
          <a:solidFill>
            <a:schemeClr val="bg1"/>
          </a:solidFill>
        </p:spPr>
        <p:txBody>
          <a:bodyPr wrap="square">
            <a:spAutoFit/>
          </a:bodyPr>
          <a:lstStyle/>
          <a:p>
            <a:pPr marL="285750" indent="-285750">
              <a:buFont typeface="Wingdings" pitchFamily="2" charset="2"/>
              <a:buChar char="§"/>
            </a:pPr>
            <a:r>
              <a:rPr lang="en-US" dirty="0"/>
              <a:t>Women’s </a:t>
            </a:r>
            <a:r>
              <a:rPr lang="en-US" dirty="0" smtClean="0"/>
              <a:t>age (</a:t>
            </a:r>
            <a:r>
              <a:rPr lang="en-US" i="1" dirty="0" smtClean="0"/>
              <a:t>x=39.9)</a:t>
            </a:r>
            <a:r>
              <a:rPr lang="en-US" dirty="0" smtClean="0"/>
              <a:t> </a:t>
            </a:r>
            <a:r>
              <a:rPr lang="en-US" dirty="0"/>
              <a:t>is significantly different from men’s age </a:t>
            </a:r>
            <a:r>
              <a:rPr lang="en-US" dirty="0" smtClean="0"/>
              <a:t>(</a:t>
            </a:r>
            <a:r>
              <a:rPr lang="en-US" i="1" dirty="0" smtClean="0"/>
              <a:t>x=44.8) (</a:t>
            </a:r>
            <a:r>
              <a:rPr lang="en-US" dirty="0" smtClean="0"/>
              <a:t>p&lt;0.001</a:t>
            </a:r>
            <a:r>
              <a:rPr lang="en-US" dirty="0"/>
              <a:t>).</a:t>
            </a:r>
          </a:p>
          <a:p>
            <a:pPr marL="285750" indent="-285750">
              <a:buFont typeface="Wingdings" pitchFamily="2" charset="2"/>
              <a:buChar char="§"/>
            </a:pPr>
            <a:r>
              <a:rPr lang="en-US" dirty="0"/>
              <a:t>Women’s average official </a:t>
            </a:r>
            <a:r>
              <a:rPr lang="en-US" dirty="0" smtClean="0"/>
              <a:t>time (</a:t>
            </a:r>
            <a:r>
              <a:rPr lang="en-US" i="1" dirty="0" smtClean="0"/>
              <a:t>x=249)</a:t>
            </a:r>
            <a:r>
              <a:rPr lang="en-US" dirty="0" smtClean="0"/>
              <a:t> </a:t>
            </a:r>
            <a:r>
              <a:rPr lang="en-US" dirty="0"/>
              <a:t>is significantly different from men’s average official </a:t>
            </a:r>
            <a:r>
              <a:rPr lang="en-US" dirty="0" smtClean="0"/>
              <a:t>time (</a:t>
            </a:r>
            <a:r>
              <a:rPr lang="en-US" i="1" dirty="0" smtClean="0"/>
              <a:t>x=229)</a:t>
            </a:r>
            <a:r>
              <a:rPr lang="en-US" dirty="0" smtClean="0"/>
              <a:t> (p&lt;0.001</a:t>
            </a:r>
            <a:r>
              <a:rPr lang="en-US" dirty="0"/>
              <a:t>).</a:t>
            </a:r>
          </a:p>
          <a:p>
            <a:pPr marL="285750" indent="-285750">
              <a:buFont typeface="Wingdings" pitchFamily="2" charset="2"/>
              <a:buChar char="§"/>
            </a:pPr>
            <a:r>
              <a:rPr lang="en-US" dirty="0"/>
              <a:t>Women’s average half time </a:t>
            </a:r>
            <a:r>
              <a:rPr lang="en-US" dirty="0" smtClean="0"/>
              <a:t>(</a:t>
            </a:r>
            <a:r>
              <a:rPr lang="en-US" i="1" dirty="0" smtClean="0"/>
              <a:t>x=117) </a:t>
            </a:r>
            <a:r>
              <a:rPr lang="en-US" dirty="0" smtClean="0"/>
              <a:t>is </a:t>
            </a:r>
            <a:r>
              <a:rPr lang="en-US" dirty="0"/>
              <a:t>significantly different from men’s average half </a:t>
            </a:r>
            <a:r>
              <a:rPr lang="en-US" dirty="0" smtClean="0"/>
              <a:t>time (x=105) (p&lt;0.001</a:t>
            </a:r>
            <a:r>
              <a:rPr lang="en-US" dirty="0"/>
              <a:t>).</a:t>
            </a:r>
          </a:p>
          <a:p>
            <a:pPr marL="285750" indent="-285750">
              <a:buFont typeface="Wingdings" pitchFamily="2" charset="2"/>
              <a:buChar char="§"/>
            </a:pPr>
            <a:endParaRPr lang="en-US" dirty="0" smtClean="0"/>
          </a:p>
          <a:p>
            <a:pPr marL="285750" indent="-285750">
              <a:buFont typeface="Wingdings" pitchFamily="2" charset="2"/>
              <a:buChar char="§"/>
            </a:pPr>
            <a:r>
              <a:rPr lang="en-US" dirty="0" smtClean="0"/>
              <a:t>In </a:t>
            </a:r>
            <a:r>
              <a:rPr lang="en-US" dirty="0"/>
              <a:t>a model exploring half time’s relationship with official time, slope/intercept value is -3.04 and is significant (p&lt;.001). </a:t>
            </a:r>
            <a:r>
              <a:rPr lang="en-US" b="1" dirty="0"/>
              <a:t>One minute increase in </a:t>
            </a:r>
            <a:r>
              <a:rPr lang="en-US" b="1" dirty="0" smtClean="0"/>
              <a:t>half time positively </a:t>
            </a:r>
            <a:r>
              <a:rPr lang="en-US" b="1" dirty="0"/>
              <a:t>impacts (+2.18) </a:t>
            </a:r>
            <a:r>
              <a:rPr lang="en-US" b="1" dirty="0" smtClean="0"/>
              <a:t>official </a:t>
            </a:r>
            <a:r>
              <a:rPr lang="en-US" b="1" dirty="0"/>
              <a:t>t</a:t>
            </a:r>
            <a:r>
              <a:rPr lang="en-US" b="1" dirty="0" smtClean="0"/>
              <a:t>ime </a:t>
            </a:r>
            <a:r>
              <a:rPr lang="en-US" dirty="0"/>
              <a:t>(p&lt;0.001). Adjusted R squared is high at 0.894.</a:t>
            </a:r>
          </a:p>
          <a:p>
            <a:pPr marL="285750" indent="-285750">
              <a:buFont typeface="Wingdings" pitchFamily="2" charset="2"/>
              <a:buChar char="§"/>
            </a:pPr>
            <a:r>
              <a:rPr lang="en-US" dirty="0"/>
              <a:t>In a model exploring the participants age in relationship with official time, slope/intercept value is 202.66 and is significant (p&lt;.001). </a:t>
            </a:r>
            <a:r>
              <a:rPr lang="en-US" b="1" dirty="0"/>
              <a:t>One year increase in age increases 0.8313 </a:t>
            </a:r>
            <a:r>
              <a:rPr lang="en-US" b="1" dirty="0" smtClean="0"/>
              <a:t>minute (=49.88 seconds) official </a:t>
            </a:r>
            <a:r>
              <a:rPr lang="en-US" b="1" dirty="0"/>
              <a:t>t</a:t>
            </a:r>
            <a:r>
              <a:rPr lang="en-US" b="1" dirty="0" smtClean="0"/>
              <a:t>ime</a:t>
            </a:r>
            <a:r>
              <a:rPr lang="en-US" dirty="0" smtClean="0"/>
              <a:t> </a:t>
            </a:r>
            <a:r>
              <a:rPr lang="en-US" dirty="0"/>
              <a:t>(p&lt;0.001). Adjusted R squared is low at 0.0507</a:t>
            </a:r>
            <a:r>
              <a:rPr lang="en-US" dirty="0" smtClean="0"/>
              <a:t>.</a:t>
            </a:r>
            <a:endParaRPr lang="en-US" dirty="0"/>
          </a:p>
        </p:txBody>
      </p:sp>
      <p:pic>
        <p:nvPicPr>
          <p:cNvPr id="9" name="Picture 8">
            <a:extLst>
              <a:ext uri="{FF2B5EF4-FFF2-40B4-BE49-F238E27FC236}">
                <a16:creationId xmlns:a16="http://schemas.microsoft.com/office/drawing/2014/main" xmlns="" id="{7FE349AA-67FF-FC44-BB1E-E6D92BFD2C99}"/>
              </a:ext>
            </a:extLst>
          </p:cNvPr>
          <p:cNvPicPr>
            <a:picLocks noChangeAspect="1"/>
          </p:cNvPicPr>
          <p:nvPr/>
        </p:nvPicPr>
        <p:blipFill>
          <a:blip r:embed="rId3"/>
          <a:stretch>
            <a:fillRect/>
          </a:stretch>
        </p:blipFill>
        <p:spPr>
          <a:xfrm>
            <a:off x="6665780" y="0"/>
            <a:ext cx="4742329" cy="3387378"/>
          </a:xfrm>
          <a:prstGeom prst="rect">
            <a:avLst/>
          </a:prstGeom>
          <a:ln>
            <a:solidFill>
              <a:schemeClr val="tx1"/>
            </a:solidFill>
          </a:ln>
        </p:spPr>
      </p:pic>
      <p:pic>
        <p:nvPicPr>
          <p:cNvPr id="10" name="Picture 9">
            <a:extLst>
              <a:ext uri="{FF2B5EF4-FFF2-40B4-BE49-F238E27FC236}">
                <a16:creationId xmlns:a16="http://schemas.microsoft.com/office/drawing/2014/main" xmlns="" id="{E0729A27-4A86-CA48-8F7E-6ACF1FB5DBE8}"/>
              </a:ext>
            </a:extLst>
          </p:cNvPr>
          <p:cNvPicPr>
            <a:picLocks noChangeAspect="1"/>
          </p:cNvPicPr>
          <p:nvPr/>
        </p:nvPicPr>
        <p:blipFill>
          <a:blip r:embed="rId4"/>
          <a:stretch>
            <a:fillRect/>
          </a:stretch>
        </p:blipFill>
        <p:spPr>
          <a:xfrm>
            <a:off x="699674" y="-13473"/>
            <a:ext cx="4780054" cy="3414324"/>
          </a:xfrm>
          <a:prstGeom prst="rect">
            <a:avLst/>
          </a:prstGeom>
          <a:ln>
            <a:solidFill>
              <a:schemeClr val="tx1"/>
            </a:solidFill>
          </a:ln>
        </p:spPr>
      </p:pic>
    </p:spTree>
    <p:extLst>
      <p:ext uri="{BB962C8B-B14F-4D97-AF65-F5344CB8AC3E}">
        <p14:creationId xmlns:p14="http://schemas.microsoft.com/office/powerpoint/2010/main" val="67650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167597"/>
            <a:ext cx="8750461" cy="587708"/>
          </a:xfrm>
          <a:prstGeom prst="rect">
            <a:avLst/>
          </a:prstGeom>
        </p:spPr>
        <p:txBody>
          <a:bodyPr/>
          <a:lstStyle/>
          <a:p>
            <a:r>
              <a:rPr lang="en-US" sz="2800" b="1" dirty="0" smtClean="0">
                <a:solidFill>
                  <a:schemeClr val="tx1">
                    <a:lumMod val="65000"/>
                    <a:lumOff val="35000"/>
                  </a:schemeClr>
                </a:solidFill>
                <a:latin typeface="Arial" panose="020B0604020202020204" pitchFamily="34" charset="0"/>
                <a:cs typeface="Arial" panose="020B0604020202020204" pitchFamily="34" charset="0"/>
              </a:rPr>
              <a:t>Interim Ranking </a:t>
            </a:r>
            <a:r>
              <a:rPr lang="en-US" sz="2800" b="1" dirty="0">
                <a:solidFill>
                  <a:schemeClr val="tx1">
                    <a:lumMod val="65000"/>
                    <a:lumOff val="35000"/>
                  </a:schemeClr>
                </a:solidFill>
                <a:latin typeface="Arial" panose="020B0604020202020204" pitchFamily="34" charset="0"/>
                <a:cs typeface="Arial" panose="020B0604020202020204" pitchFamily="34" charset="0"/>
              </a:rPr>
              <a:t>Analysis</a:t>
            </a:r>
          </a:p>
        </p:txBody>
      </p:sp>
      <p:pic>
        <p:nvPicPr>
          <p:cNvPr id="6" name="Picture 5">
            <a:extLst>
              <a:ext uri="{FF2B5EF4-FFF2-40B4-BE49-F238E27FC236}">
                <a16:creationId xmlns:a16="http://schemas.microsoft.com/office/drawing/2014/main" xmlns="" id="{25B87D32-E4C9-D74B-9505-4CDAC5E1E4A8}"/>
              </a:ext>
            </a:extLst>
          </p:cNvPr>
          <p:cNvPicPr>
            <a:picLocks noChangeAspect="1"/>
          </p:cNvPicPr>
          <p:nvPr/>
        </p:nvPicPr>
        <p:blipFill rotWithShape="1">
          <a:blip r:embed="rId3"/>
          <a:srcRect l="15463"/>
          <a:stretch/>
        </p:blipFill>
        <p:spPr>
          <a:xfrm>
            <a:off x="6785318" y="1188121"/>
            <a:ext cx="5406682" cy="4568317"/>
          </a:xfrm>
          <a:prstGeom prst="rect">
            <a:avLst/>
          </a:prstGeom>
          <a:ln>
            <a:solidFill>
              <a:schemeClr val="tx1"/>
            </a:solidFill>
          </a:ln>
        </p:spPr>
      </p:pic>
      <p:sp>
        <p:nvSpPr>
          <p:cNvPr id="7" name="Rectangle 6">
            <a:extLst>
              <a:ext uri="{FF2B5EF4-FFF2-40B4-BE49-F238E27FC236}">
                <a16:creationId xmlns:a16="http://schemas.microsoft.com/office/drawing/2014/main" xmlns="" id="{A1621A83-ABC8-1E47-97BB-27C89972CCAB}"/>
              </a:ext>
            </a:extLst>
          </p:cNvPr>
          <p:cNvSpPr/>
          <p:nvPr/>
        </p:nvSpPr>
        <p:spPr>
          <a:xfrm>
            <a:off x="229970" y="879729"/>
            <a:ext cx="6428408" cy="563231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dirty="0" smtClean="0"/>
              <a:t>Data set contained time at each interval (5k, 10k, 15k…). I explored how people did during </a:t>
            </a:r>
            <a:r>
              <a:rPr lang="en-US" b="1" dirty="0" smtClean="0"/>
              <a:t>each quarter </a:t>
            </a:r>
            <a:r>
              <a:rPr lang="en-US" b="1" smtClean="0"/>
              <a:t>of </a:t>
            </a:r>
            <a:r>
              <a:rPr lang="en-US" b="1" smtClean="0"/>
              <a:t>the race</a:t>
            </a:r>
            <a:r>
              <a:rPr lang="en-US" dirty="0" smtClean="0"/>
              <a:t>, not considering how they did before or after that quarter.</a:t>
            </a:r>
          </a:p>
          <a:p>
            <a:pPr marL="742950" lvl="1" indent="-285750">
              <a:buFont typeface="Arial" panose="020B0604020202020204" pitchFamily="34" charset="0"/>
              <a:buChar char="•"/>
            </a:pPr>
            <a:r>
              <a:rPr lang="en-US" dirty="0" smtClean="0"/>
              <a:t>In </a:t>
            </a:r>
            <a:r>
              <a:rPr lang="en-US" dirty="0"/>
              <a:t>a model exploring relationship between Rank at </a:t>
            </a:r>
            <a:r>
              <a:rPr lang="en-US" dirty="0" smtClean="0"/>
              <a:t>each segments </a:t>
            </a:r>
            <a:r>
              <a:rPr lang="en-US" dirty="0"/>
              <a:t>of race (0-10K, 10-20K, 20-30K, 30-42.195K) and Overall Rank, slope/intercept value is -.0686 and is significant (p&lt;.001</a:t>
            </a:r>
            <a:r>
              <a:rPr lang="en-US" dirty="0" smtClean="0"/>
              <a:t>).</a:t>
            </a:r>
            <a:r>
              <a:rPr lang="en-US" dirty="0"/>
              <a:t> One rank increase during the first quarter of the race (0-10K) impacts (+0.186) overall rank (p&lt;0.001). </a:t>
            </a:r>
          </a:p>
          <a:p>
            <a:pPr marL="742950" lvl="1" indent="-285750">
              <a:buFont typeface="Arial" panose="020B0604020202020204" pitchFamily="34" charset="0"/>
              <a:buChar char="•"/>
            </a:pPr>
            <a:r>
              <a:rPr lang="en-US" dirty="0"/>
              <a:t>One rank increase during the second quarter of the race (10-20K) increases (+0.175) overall rank (p&lt;0.001).</a:t>
            </a:r>
          </a:p>
          <a:p>
            <a:pPr marL="742950" lvl="1" indent="-285750">
              <a:buFont typeface="Arial" panose="020B0604020202020204" pitchFamily="34" charset="0"/>
              <a:buChar char="•"/>
            </a:pPr>
            <a:r>
              <a:rPr lang="en-US" dirty="0"/>
              <a:t>One rank increase during the third quarter of the race (20-30K) increases (+0.291) overall rank (p&lt;0.001).</a:t>
            </a:r>
          </a:p>
          <a:p>
            <a:pPr marL="742950" lvl="1" indent="-285750">
              <a:buFont typeface="Arial" panose="020B0604020202020204" pitchFamily="34" charset="0"/>
              <a:buChar char="•"/>
            </a:pPr>
            <a:r>
              <a:rPr lang="en-US" dirty="0"/>
              <a:t>And the </a:t>
            </a:r>
            <a:r>
              <a:rPr lang="en-US" b="1" dirty="0"/>
              <a:t>final quarter seems to have the highest impact on the overall rank</a:t>
            </a:r>
            <a:r>
              <a:rPr lang="en-US" dirty="0"/>
              <a:t>; one rank increase during the last quarter of the race (</a:t>
            </a:r>
            <a:r>
              <a:rPr lang="en-US" dirty="0" smtClean="0"/>
              <a:t>30-42.195K</a:t>
            </a:r>
            <a:r>
              <a:rPr lang="en-US" dirty="0"/>
              <a:t>) increases (+0.400) overall rank (p&lt;0.001).</a:t>
            </a:r>
          </a:p>
          <a:p>
            <a:pPr marL="285750" lvl="1" indent="-285750">
              <a:buFont typeface="Arial" panose="020B0604020202020204" pitchFamily="34" charset="0"/>
              <a:buChar char="•"/>
            </a:pPr>
            <a:r>
              <a:rPr lang="en-US" dirty="0" smtClean="0"/>
              <a:t>Adjusted </a:t>
            </a:r>
            <a:r>
              <a:rPr lang="en-US" dirty="0"/>
              <a:t>R squared is high at 0.99. There is concerning amount of collinearity with rank between 10-20K (</a:t>
            </a:r>
            <a:r>
              <a:rPr lang="en-US" dirty="0" err="1"/>
              <a:t>vif</a:t>
            </a:r>
            <a:r>
              <a:rPr lang="en-US" dirty="0"/>
              <a:t>=23.77) and rank between 20-30K (</a:t>
            </a:r>
            <a:r>
              <a:rPr lang="en-US" dirty="0" err="1"/>
              <a:t>vif</a:t>
            </a:r>
            <a:r>
              <a:rPr lang="en-US" dirty="0"/>
              <a:t>=17.98</a:t>
            </a:r>
            <a:r>
              <a:rPr lang="en-US" dirty="0" smtClean="0"/>
              <a:t>).</a:t>
            </a:r>
            <a:endParaRPr lang="en-US" dirty="0"/>
          </a:p>
        </p:txBody>
      </p:sp>
    </p:spTree>
    <p:extLst>
      <p:ext uri="{BB962C8B-B14F-4D97-AF65-F5344CB8AC3E}">
        <p14:creationId xmlns:p14="http://schemas.microsoft.com/office/powerpoint/2010/main" val="66810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Additional Age Analysis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1446550"/>
          </a:xfrm>
          <a:prstGeom prst="rect">
            <a:avLst/>
          </a:prstGeom>
          <a:noFill/>
        </p:spPr>
        <p:txBody>
          <a:bodyPr wrap="square" rtlCol="0">
            <a:spAutoFit/>
          </a:bodyPr>
          <a:lstStyle/>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Are the average finishing times across different age groups different?</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Are there any trends across different age groups ?</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Is Age really a factor in deciding the finishing time of the marathon (Well, this </a:t>
            </a:r>
            <a:r>
              <a:rPr lang="en-US" sz="2200" dirty="0" err="1">
                <a:solidFill>
                  <a:prstClr val="black"/>
                </a:solidFill>
                <a:latin typeface="Arial" panose="020B0604020202020204" pitchFamily="34" charset="0"/>
                <a:cs typeface="Arial" panose="020B0604020202020204" pitchFamily="34" charset="0"/>
              </a:rPr>
              <a:t>boston</a:t>
            </a:r>
            <a:r>
              <a:rPr lang="en-US" sz="2200" dirty="0">
                <a:solidFill>
                  <a:prstClr val="black"/>
                </a:solidFill>
                <a:latin typeface="Arial" panose="020B0604020202020204" pitchFamily="34" charset="0"/>
                <a:cs typeface="Arial" panose="020B0604020202020204" pitchFamily="34" charset="0"/>
              </a:rPr>
              <a:t> marathon) ?</a:t>
            </a:r>
          </a:p>
        </p:txBody>
      </p:sp>
      <p:pic>
        <p:nvPicPr>
          <p:cNvPr id="6" name="Picture 5">
            <a:extLst>
              <a:ext uri="{FF2B5EF4-FFF2-40B4-BE49-F238E27FC236}">
                <a16:creationId xmlns:a16="http://schemas.microsoft.com/office/drawing/2014/main" xmlns="" id="{1BD9645E-930C-0647-B665-20CCA3F05AA6}"/>
              </a:ext>
            </a:extLst>
          </p:cNvPr>
          <p:cNvPicPr>
            <a:picLocks noChangeAspect="1"/>
          </p:cNvPicPr>
          <p:nvPr/>
        </p:nvPicPr>
        <p:blipFill>
          <a:blip r:embed="rId3"/>
          <a:stretch>
            <a:fillRect/>
          </a:stretch>
        </p:blipFill>
        <p:spPr>
          <a:xfrm>
            <a:off x="1" y="2411834"/>
            <a:ext cx="6095998" cy="4354284"/>
          </a:xfrm>
          <a:prstGeom prst="rect">
            <a:avLst/>
          </a:prstGeom>
          <a:ln>
            <a:solidFill>
              <a:schemeClr val="tx1"/>
            </a:solidFill>
          </a:ln>
        </p:spPr>
      </p:pic>
      <p:pic>
        <p:nvPicPr>
          <p:cNvPr id="7" name="Picture 6">
            <a:extLst>
              <a:ext uri="{FF2B5EF4-FFF2-40B4-BE49-F238E27FC236}">
                <a16:creationId xmlns:a16="http://schemas.microsoft.com/office/drawing/2014/main" xmlns="" id="{2519EDE5-3E23-CF42-B976-B7564054FF8F}"/>
              </a:ext>
            </a:extLst>
          </p:cNvPr>
          <p:cNvPicPr>
            <a:picLocks noChangeAspect="1"/>
          </p:cNvPicPr>
          <p:nvPr/>
        </p:nvPicPr>
        <p:blipFill>
          <a:blip r:embed="rId4"/>
          <a:stretch>
            <a:fillRect/>
          </a:stretch>
        </p:blipFill>
        <p:spPr>
          <a:xfrm>
            <a:off x="6096000" y="2411834"/>
            <a:ext cx="6095998" cy="4354284"/>
          </a:xfrm>
          <a:prstGeom prst="rect">
            <a:avLst/>
          </a:prstGeom>
          <a:ln>
            <a:solidFill>
              <a:schemeClr val="tx1"/>
            </a:solidFill>
          </a:ln>
        </p:spPr>
      </p:pic>
    </p:spTree>
    <p:extLst>
      <p:ext uri="{BB962C8B-B14F-4D97-AF65-F5344CB8AC3E}">
        <p14:creationId xmlns:p14="http://schemas.microsoft.com/office/powerpoint/2010/main" val="244503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Additional Age Analysis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0" y="901148"/>
            <a:ext cx="6555347" cy="4524315"/>
          </a:xfrm>
          <a:prstGeom prst="rect">
            <a:avLst/>
          </a:prstGeom>
          <a:noFill/>
        </p:spPr>
        <p:txBody>
          <a:bodyPr wrap="square" rtlCol="0">
            <a:spAutoFit/>
          </a:bodyPr>
          <a:lstStyle/>
          <a:p>
            <a:pPr marL="342900" indent="-342900">
              <a:buFont typeface="Wingdings" pitchFamily="2" charset="2"/>
              <a:buChar char="§"/>
            </a:pPr>
            <a:r>
              <a:rPr lang="en-US" sz="2400" dirty="0">
                <a:solidFill>
                  <a:prstClr val="black"/>
                </a:solidFill>
                <a:latin typeface="Arial" panose="020B0604020202020204" pitchFamily="34" charset="0"/>
                <a:cs typeface="Arial" panose="020B0604020202020204" pitchFamily="34" charset="0"/>
              </a:rPr>
              <a:t>We preformed an ANOVA test across all the age groups, and found a </a:t>
            </a:r>
            <a:r>
              <a:rPr lang="en-US" sz="2400" dirty="0" err="1">
                <a:solidFill>
                  <a:prstClr val="black"/>
                </a:solidFill>
                <a:latin typeface="Arial" panose="020B0604020202020204" pitchFamily="34" charset="0"/>
                <a:cs typeface="Arial" panose="020B0604020202020204" pitchFamily="34" charset="0"/>
              </a:rPr>
              <a:t>pvalue</a:t>
            </a:r>
            <a:r>
              <a:rPr lang="en-US" sz="2400" dirty="0">
                <a:solidFill>
                  <a:prstClr val="black"/>
                </a:solidFill>
                <a:latin typeface="Arial" panose="020B0604020202020204" pitchFamily="34" charset="0"/>
                <a:cs typeface="Arial" panose="020B0604020202020204" pitchFamily="34" charset="0"/>
              </a:rPr>
              <a:t> less than the significant level 0.05. We can formally reject the null hypothesis that there is no difference between the means. </a:t>
            </a:r>
          </a:p>
          <a:p>
            <a:pPr marL="342900" indent="-342900">
              <a:buFont typeface="Wingdings" pitchFamily="2" charset="2"/>
              <a:buChar char="§"/>
            </a:pPr>
            <a:r>
              <a:rPr lang="en-US" sz="2400" dirty="0">
                <a:solidFill>
                  <a:prstClr val="black"/>
                </a:solidFill>
                <a:latin typeface="Arial" panose="020B0604020202020204" pitchFamily="34" charset="0"/>
                <a:cs typeface="Arial" panose="020B0604020202020204" pitchFamily="34" charset="0"/>
              </a:rPr>
              <a:t>However, after reviewing the Tukey comparison of means, most of the difference was in older runners above 55.  If we exclude them, an ANOVA test across the remaining groups finds a high </a:t>
            </a:r>
            <a:r>
              <a:rPr lang="en-US" sz="2400" dirty="0" err="1">
                <a:solidFill>
                  <a:prstClr val="black"/>
                </a:solidFill>
                <a:latin typeface="Arial" panose="020B0604020202020204" pitchFamily="34" charset="0"/>
                <a:cs typeface="Arial" panose="020B0604020202020204" pitchFamily="34" charset="0"/>
              </a:rPr>
              <a:t>pvalue</a:t>
            </a:r>
            <a:r>
              <a:rPr lang="en-US" sz="2400" dirty="0">
                <a:solidFill>
                  <a:prstClr val="black"/>
                </a:solidFill>
                <a:latin typeface="Arial" panose="020B0604020202020204" pitchFamily="34" charset="0"/>
                <a:cs typeface="Arial" panose="020B0604020202020204" pitchFamily="34" charset="0"/>
              </a:rPr>
              <a:t> of .253, suggesting there is no significant difference below age 55.</a:t>
            </a:r>
            <a:endParaRPr lang="en-US" sz="2200" dirty="0">
              <a:solidFill>
                <a:prstClr val="black"/>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xmlns="" id="{550771EB-FD59-EC40-96FA-040AB5724EB3}"/>
              </a:ext>
            </a:extLst>
          </p:cNvPr>
          <p:cNvPicPr>
            <a:picLocks noChangeAspect="1"/>
          </p:cNvPicPr>
          <p:nvPr/>
        </p:nvPicPr>
        <p:blipFill rotWithShape="1">
          <a:blip r:embed="rId3"/>
          <a:srcRect r="12630"/>
          <a:stretch/>
        </p:blipFill>
        <p:spPr>
          <a:xfrm>
            <a:off x="6555347" y="1050701"/>
            <a:ext cx="5388774" cy="4405540"/>
          </a:xfrm>
          <a:prstGeom prst="rect">
            <a:avLst/>
          </a:prstGeom>
        </p:spPr>
      </p:pic>
    </p:spTree>
    <p:extLst>
      <p:ext uri="{BB962C8B-B14F-4D97-AF65-F5344CB8AC3E}">
        <p14:creationId xmlns:p14="http://schemas.microsoft.com/office/powerpoint/2010/main" val="2147401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54238" y="313440"/>
            <a:ext cx="8750461" cy="587708"/>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Analysis of Past Races</a:t>
            </a:r>
          </a:p>
        </p:txBody>
      </p:sp>
      <p:sp>
        <p:nvSpPr>
          <p:cNvPr id="4" name="TextBox 3">
            <a:extLst>
              <a:ext uri="{FF2B5EF4-FFF2-40B4-BE49-F238E27FC236}">
                <a16:creationId xmlns:a16="http://schemas.microsoft.com/office/drawing/2014/main" xmlns="" id="{27B954CF-A5EA-3245-86BA-970B40A30512}"/>
              </a:ext>
            </a:extLst>
          </p:cNvPr>
          <p:cNvSpPr txBox="1"/>
          <p:nvPr/>
        </p:nvSpPr>
        <p:spPr>
          <a:xfrm>
            <a:off x="229972" y="901148"/>
            <a:ext cx="11732055" cy="1785104"/>
          </a:xfrm>
          <a:prstGeom prst="rect">
            <a:avLst/>
          </a:prstGeom>
          <a:noFill/>
        </p:spPr>
        <p:txBody>
          <a:bodyPr wrap="square" rtlCol="0">
            <a:spAutoFit/>
          </a:bodyPr>
          <a:lstStyle/>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Is there any age group which is performing better across all three years?</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Any trends in the Average official time for top four countries with highest number of runners over the three years?</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Are the means of official time for the year’s 2015, 2016 and 2017 the same?</a:t>
            </a:r>
          </a:p>
          <a:p>
            <a:pPr marL="800100" lvl="1" indent="-342900">
              <a:buFont typeface="Wingdings" pitchFamily="2" charset="2"/>
              <a:buChar char="§"/>
            </a:pPr>
            <a:r>
              <a:rPr lang="en-US" sz="2200" dirty="0">
                <a:solidFill>
                  <a:prstClr val="black"/>
                </a:solidFill>
                <a:latin typeface="Arial" panose="020B0604020202020204" pitchFamily="34" charset="0"/>
                <a:cs typeface="Arial" panose="020B0604020202020204" pitchFamily="34" charset="0"/>
              </a:rPr>
              <a:t>Is the performance of the third time runners better than the first time runners?</a:t>
            </a:r>
          </a:p>
        </p:txBody>
      </p:sp>
      <p:pic>
        <p:nvPicPr>
          <p:cNvPr id="5" name="Picture 4">
            <a:extLst>
              <a:ext uri="{FF2B5EF4-FFF2-40B4-BE49-F238E27FC236}">
                <a16:creationId xmlns:a16="http://schemas.microsoft.com/office/drawing/2014/main" xmlns="" id="{6E76152E-ADAB-9641-9151-7AC73BD182DA}"/>
              </a:ext>
            </a:extLst>
          </p:cNvPr>
          <p:cNvPicPr>
            <a:picLocks noChangeAspect="1"/>
          </p:cNvPicPr>
          <p:nvPr/>
        </p:nvPicPr>
        <p:blipFill>
          <a:blip r:embed="rId3"/>
          <a:stretch>
            <a:fillRect/>
          </a:stretch>
        </p:blipFill>
        <p:spPr>
          <a:xfrm>
            <a:off x="2575773" y="2629436"/>
            <a:ext cx="5919989" cy="4228564"/>
          </a:xfrm>
          <a:prstGeom prst="rect">
            <a:avLst/>
          </a:prstGeom>
        </p:spPr>
      </p:pic>
    </p:spTree>
    <p:extLst>
      <p:ext uri="{BB962C8B-B14F-4D97-AF65-F5344CB8AC3E}">
        <p14:creationId xmlns:p14="http://schemas.microsoft.com/office/powerpoint/2010/main" val="326768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25532</TotalTime>
  <Words>1606</Words>
  <Application>Microsoft Macintosh PowerPoint</Application>
  <PresentationFormat>Widescreen</PresentationFormat>
  <Paragraphs>94</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Book Antiqua</vt:lpstr>
      <vt:lpstr>Calibri</vt:lpstr>
      <vt:lpstr>ＭＳ Ｐゴシック</vt:lpstr>
      <vt:lpstr>Wingdings</vt:lpstr>
      <vt:lpstr>宋体</vt:lpstr>
      <vt:lpstr>Arial</vt:lpstr>
      <vt:lpstr>GW_Photography_Campus_0</vt:lpstr>
      <vt:lpstr>Why Axis? Explores the Boston Marathon</vt:lpstr>
      <vt:lpstr>Boston Marathon Data</vt:lpstr>
      <vt:lpstr>Boston Marathon Data</vt:lpstr>
      <vt:lpstr>Gender, Age, and Interim Ranking Analysis</vt:lpstr>
      <vt:lpstr>PowerPoint Presentation</vt:lpstr>
      <vt:lpstr>Interim Ranking Analysis</vt:lpstr>
      <vt:lpstr>Additional Age Analysis</vt:lpstr>
      <vt:lpstr>Additional Age Analysis</vt:lpstr>
      <vt:lpstr>Analysis of Past Races</vt:lpstr>
      <vt:lpstr>Analysis of Past Races</vt:lpstr>
      <vt:lpstr>PowerPoint Presentation</vt:lpstr>
      <vt:lpstr>Nationality/Continent Analysis</vt:lpstr>
      <vt:lpstr>PowerPoint Presentation</vt:lpstr>
      <vt:lpstr>Home State Analysis</vt:lpstr>
      <vt:lpstr>Home State Analysis Conclusions</vt:lpstr>
      <vt:lpstr>Final Thoughts and 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Microsoft Office User</dc:creator>
  <cp:lastModifiedBy>Microsoft Office User</cp:lastModifiedBy>
  <cp:revision>471</cp:revision>
  <dcterms:created xsi:type="dcterms:W3CDTF">2018-08-27T00:58:12Z</dcterms:created>
  <dcterms:modified xsi:type="dcterms:W3CDTF">2019-10-15T21:31:57Z</dcterms:modified>
</cp:coreProperties>
</file>